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64" r:id="rId20"/>
    <p:sldId id="265" r:id="rId21"/>
    <p:sldId id="276" r:id="rId22"/>
    <p:sldId id="277" r:id="rId23"/>
    <p:sldId id="278" r:id="rId24"/>
    <p:sldId id="280" r:id="rId25"/>
    <p:sldId id="279" r:id="rId26"/>
    <p:sldId id="281" r:id="rId27"/>
    <p:sldId id="282" r:id="rId28"/>
    <p:sldId id="283" r:id="rId29"/>
    <p:sldId id="284" r:id="rId30"/>
    <p:sldId id="287" r:id="rId31"/>
    <p:sldId id="290" r:id="rId32"/>
    <p:sldId id="291" r:id="rId33"/>
    <p:sldId id="292" r:id="rId34"/>
    <p:sldId id="293" r:id="rId35"/>
    <p:sldId id="294" r:id="rId36"/>
    <p:sldId id="295" r:id="rId37"/>
    <p:sldId id="285" r:id="rId38"/>
    <p:sldId id="286" r:id="rId39"/>
    <p:sldId id="296" r:id="rId40"/>
    <p:sldId id="289" r:id="rId41"/>
    <p:sldId id="288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47E9A-F937-DF4E-A523-3D50B79B3F38}" type="datetimeFigureOut">
              <a:rPr kumimoji="1" lang="zh-CN" altLang="en-US" smtClean="0"/>
              <a:t>2017/10/9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A363B-A6EE-544C-BB1D-197FDB5DB6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69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47E9A-F937-DF4E-A523-3D50B79B3F38}" type="datetimeFigureOut">
              <a:rPr kumimoji="1" lang="zh-CN" altLang="en-US" smtClean="0"/>
              <a:t>2017/10/9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A363B-A6EE-544C-BB1D-197FDB5DB6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5350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47E9A-F937-DF4E-A523-3D50B79B3F38}" type="datetimeFigureOut">
              <a:rPr kumimoji="1" lang="zh-CN" altLang="en-US" smtClean="0"/>
              <a:t>2017/10/9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A363B-A6EE-544C-BB1D-197FDB5DB6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2039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47E9A-F937-DF4E-A523-3D50B79B3F38}" type="datetimeFigureOut">
              <a:rPr kumimoji="1" lang="zh-CN" altLang="en-US" smtClean="0"/>
              <a:t>2017/10/9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A363B-A6EE-544C-BB1D-197FDB5DB6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8823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47E9A-F937-DF4E-A523-3D50B79B3F38}" type="datetimeFigureOut">
              <a:rPr kumimoji="1" lang="zh-CN" altLang="en-US" smtClean="0"/>
              <a:t>2017/10/9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A363B-A6EE-544C-BB1D-197FDB5DB6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715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47E9A-F937-DF4E-A523-3D50B79B3F38}" type="datetimeFigureOut">
              <a:rPr kumimoji="1" lang="zh-CN" altLang="en-US" smtClean="0"/>
              <a:t>2017/10/9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A363B-A6EE-544C-BB1D-197FDB5DB6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0386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47E9A-F937-DF4E-A523-3D50B79B3F38}" type="datetimeFigureOut">
              <a:rPr kumimoji="1" lang="zh-CN" altLang="en-US" smtClean="0"/>
              <a:t>2017/10/9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A363B-A6EE-544C-BB1D-197FDB5DB6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3665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47E9A-F937-DF4E-A523-3D50B79B3F38}" type="datetimeFigureOut">
              <a:rPr kumimoji="1" lang="zh-CN" altLang="en-US" smtClean="0"/>
              <a:t>2017/10/9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A363B-A6EE-544C-BB1D-197FDB5DB6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929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47E9A-F937-DF4E-A523-3D50B79B3F38}" type="datetimeFigureOut">
              <a:rPr kumimoji="1" lang="zh-CN" altLang="en-US" smtClean="0"/>
              <a:t>2017/10/9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A363B-A6EE-544C-BB1D-197FDB5DB6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5515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47E9A-F937-DF4E-A523-3D50B79B3F38}" type="datetimeFigureOut">
              <a:rPr kumimoji="1" lang="zh-CN" altLang="en-US" smtClean="0"/>
              <a:t>2017/10/9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A363B-A6EE-544C-BB1D-197FDB5DB6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0282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47E9A-F937-DF4E-A523-3D50B79B3F38}" type="datetimeFigureOut">
              <a:rPr kumimoji="1" lang="zh-CN" altLang="en-US" smtClean="0"/>
              <a:t>2017/10/9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A363B-A6EE-544C-BB1D-197FDB5DB6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655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47E9A-F937-DF4E-A523-3D50B79B3F38}" type="datetimeFigureOut">
              <a:rPr kumimoji="1" lang="zh-CN" altLang="en-US" smtClean="0"/>
              <a:t>2017/10/9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A363B-A6EE-544C-BB1D-197FDB5DB6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4095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47290" y="2601841"/>
            <a:ext cx="9144000" cy="1086581"/>
          </a:xfrm>
        </p:spPr>
        <p:txBody>
          <a:bodyPr/>
          <a:lstStyle/>
          <a:p>
            <a:r>
              <a:rPr kumimoji="1" lang="en-US" altLang="zh-CN" b="1" dirty="0" smtClean="0">
                <a:solidFill>
                  <a:schemeClr val="accent2">
                    <a:lumMod val="75000"/>
                  </a:schemeClr>
                </a:solidFill>
              </a:rPr>
              <a:t>Nginx</a:t>
            </a:r>
            <a:endParaRPr kumimoji="1" lang="zh-CN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984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1794553" y="0"/>
            <a:ext cx="9144000" cy="1086581"/>
          </a:xfrm>
        </p:spPr>
        <p:txBody>
          <a:bodyPr>
            <a:normAutofit/>
          </a:bodyPr>
          <a:lstStyle/>
          <a:p>
            <a:r>
              <a:rPr kumimoji="1" lang="en-US" altLang="zh-CN" sz="3600" b="1" dirty="0" smtClean="0">
                <a:solidFill>
                  <a:schemeClr val="accent2">
                    <a:lumMod val="75000"/>
                  </a:schemeClr>
                </a:solidFill>
              </a:rPr>
              <a:t>Nginx</a:t>
            </a:r>
            <a:r>
              <a:rPr kumimoji="1" lang="zh-CN" altLang="en-US" sz="3600" b="1" dirty="0" smtClean="0">
                <a:solidFill>
                  <a:schemeClr val="accent2">
                    <a:lumMod val="75000"/>
                  </a:schemeClr>
                </a:solidFill>
              </a:rPr>
              <a:t>作为</a:t>
            </a:r>
            <a:r>
              <a:rPr kumimoji="1" lang="en-US" altLang="zh-CN" sz="3600" b="1" dirty="0" smtClean="0">
                <a:solidFill>
                  <a:schemeClr val="accent2">
                    <a:lumMod val="75000"/>
                  </a:schemeClr>
                </a:solidFill>
              </a:rPr>
              <a:t>CDN</a:t>
            </a:r>
            <a:r>
              <a:rPr kumimoji="1" lang="zh-CN" altLang="en-US" sz="3600" b="1" dirty="0" smtClean="0">
                <a:solidFill>
                  <a:schemeClr val="accent2">
                    <a:lumMod val="75000"/>
                  </a:schemeClr>
                </a:solidFill>
              </a:rPr>
              <a:t>节点</a:t>
            </a:r>
            <a:endParaRPr kumimoji="1" lang="zh-CN" altLang="en-US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447158"/>
            <a:ext cx="120015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00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1794553" y="0"/>
            <a:ext cx="9144000" cy="1086581"/>
          </a:xfrm>
        </p:spPr>
        <p:txBody>
          <a:bodyPr>
            <a:normAutofit/>
          </a:bodyPr>
          <a:lstStyle/>
          <a:p>
            <a:r>
              <a:rPr kumimoji="1" lang="en-US" altLang="zh-CN" sz="3600" b="1" dirty="0" smtClean="0">
                <a:solidFill>
                  <a:schemeClr val="accent2">
                    <a:lumMod val="75000"/>
                  </a:schemeClr>
                </a:solidFill>
              </a:rPr>
              <a:t>Nginx</a:t>
            </a:r>
            <a:r>
              <a:rPr kumimoji="1" lang="zh-CN" altLang="en-US" sz="3600" b="1" dirty="0" smtClean="0">
                <a:solidFill>
                  <a:schemeClr val="accent2">
                    <a:lumMod val="75000"/>
                  </a:schemeClr>
                </a:solidFill>
              </a:rPr>
              <a:t>静态资源配置语法</a:t>
            </a:r>
            <a:endParaRPr kumimoji="1" lang="zh-CN" altLang="en-US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447" y="2075951"/>
            <a:ext cx="78867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49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1794553" y="0"/>
            <a:ext cx="9144000" cy="1086581"/>
          </a:xfrm>
        </p:spPr>
        <p:txBody>
          <a:bodyPr>
            <a:normAutofit/>
          </a:bodyPr>
          <a:lstStyle/>
          <a:p>
            <a:r>
              <a:rPr kumimoji="1" lang="en-US" altLang="zh-CN" sz="3600" b="1" dirty="0" smtClean="0">
                <a:solidFill>
                  <a:schemeClr val="accent2">
                    <a:lumMod val="75000"/>
                  </a:schemeClr>
                </a:solidFill>
              </a:rPr>
              <a:t>Nginx</a:t>
            </a:r>
            <a:r>
              <a:rPr kumimoji="1" lang="zh-CN" altLang="en-US" sz="3600" b="1" dirty="0" smtClean="0">
                <a:solidFill>
                  <a:schemeClr val="accent2">
                    <a:lumMod val="75000"/>
                  </a:schemeClr>
                </a:solidFill>
              </a:rPr>
              <a:t>静态资源配置语法</a:t>
            </a:r>
            <a:endParaRPr kumimoji="1" lang="zh-CN" altLang="en-US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524" y="1958083"/>
            <a:ext cx="100203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0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1794553" y="0"/>
            <a:ext cx="9144000" cy="1086581"/>
          </a:xfrm>
        </p:spPr>
        <p:txBody>
          <a:bodyPr>
            <a:normAutofit/>
          </a:bodyPr>
          <a:lstStyle/>
          <a:p>
            <a:r>
              <a:rPr kumimoji="1" lang="en-US" altLang="zh-CN" sz="3600" b="1" dirty="0" smtClean="0">
                <a:solidFill>
                  <a:schemeClr val="accent2">
                    <a:lumMod val="75000"/>
                  </a:schemeClr>
                </a:solidFill>
              </a:rPr>
              <a:t>Nginx</a:t>
            </a:r>
            <a:r>
              <a:rPr kumimoji="1" lang="zh-CN" altLang="en-US" sz="3600" b="1" dirty="0" smtClean="0">
                <a:solidFill>
                  <a:schemeClr val="accent2">
                    <a:lumMod val="75000"/>
                  </a:schemeClr>
                </a:solidFill>
              </a:rPr>
              <a:t>静态资源配置语法</a:t>
            </a:r>
            <a:endParaRPr kumimoji="1" lang="zh-CN" altLang="en-US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579" y="1941459"/>
            <a:ext cx="91440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74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1794553" y="0"/>
            <a:ext cx="9144000" cy="1086581"/>
          </a:xfrm>
        </p:spPr>
        <p:txBody>
          <a:bodyPr>
            <a:normAutofit/>
          </a:bodyPr>
          <a:lstStyle/>
          <a:p>
            <a:r>
              <a:rPr kumimoji="1" lang="en-US" altLang="zh-CN" sz="3600" b="1" dirty="0" smtClean="0">
                <a:solidFill>
                  <a:schemeClr val="accent2">
                    <a:lumMod val="75000"/>
                  </a:schemeClr>
                </a:solidFill>
              </a:rPr>
              <a:t>Nginx</a:t>
            </a:r>
            <a:r>
              <a:rPr kumimoji="1" lang="zh-CN" altLang="en-US" sz="3600" b="1" dirty="0" smtClean="0">
                <a:solidFill>
                  <a:schemeClr val="accent2">
                    <a:lumMod val="75000"/>
                  </a:schemeClr>
                </a:solidFill>
              </a:rPr>
              <a:t>静态资源配置语法</a:t>
            </a:r>
            <a:endParaRPr kumimoji="1" lang="zh-CN" altLang="en-US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805" y="1773719"/>
            <a:ext cx="8039100" cy="1625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805" y="3809055"/>
            <a:ext cx="60325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74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1794553" y="0"/>
            <a:ext cx="9144000" cy="1086581"/>
          </a:xfrm>
        </p:spPr>
        <p:txBody>
          <a:bodyPr>
            <a:normAutofit/>
          </a:bodyPr>
          <a:lstStyle/>
          <a:p>
            <a:r>
              <a:rPr kumimoji="1" lang="en-US" altLang="zh-CN" sz="3600" b="1" dirty="0" smtClean="0">
                <a:solidFill>
                  <a:schemeClr val="accent2">
                    <a:lumMod val="75000"/>
                  </a:schemeClr>
                </a:solidFill>
              </a:rPr>
              <a:t>Nginx</a:t>
            </a:r>
            <a:r>
              <a:rPr kumimoji="1" lang="zh-CN" altLang="en-US" sz="3600" b="1" dirty="0" smtClean="0">
                <a:solidFill>
                  <a:schemeClr val="accent2">
                    <a:lumMod val="75000"/>
                  </a:schemeClr>
                </a:solidFill>
              </a:rPr>
              <a:t>静态资源配置语法</a:t>
            </a:r>
            <a:endParaRPr kumimoji="1" lang="zh-CN" altLang="en-US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649" y="3122345"/>
            <a:ext cx="97917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69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2729501" y="0"/>
            <a:ext cx="9144000" cy="1086581"/>
          </a:xfrm>
        </p:spPr>
        <p:txBody>
          <a:bodyPr>
            <a:normAutofit/>
          </a:bodyPr>
          <a:lstStyle/>
          <a:p>
            <a:r>
              <a:rPr kumimoji="1" lang="zh-CN" altLang="en-US" sz="3600" b="1" dirty="0" smtClean="0">
                <a:solidFill>
                  <a:schemeClr val="accent2">
                    <a:lumMod val="75000"/>
                  </a:schemeClr>
                </a:solidFill>
              </a:rPr>
              <a:t>浏览器缓存</a:t>
            </a:r>
            <a:endParaRPr kumimoji="1" lang="zh-CN" altLang="en-US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062" y="2859048"/>
            <a:ext cx="10191964" cy="130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18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2729501" y="0"/>
            <a:ext cx="9144000" cy="1086581"/>
          </a:xfrm>
        </p:spPr>
        <p:txBody>
          <a:bodyPr>
            <a:normAutofit/>
          </a:bodyPr>
          <a:lstStyle/>
          <a:p>
            <a:r>
              <a:rPr kumimoji="1" lang="zh-CN" altLang="en-US" sz="3600" b="1" dirty="0" smtClean="0">
                <a:solidFill>
                  <a:schemeClr val="accent2">
                    <a:lumMod val="75000"/>
                  </a:schemeClr>
                </a:solidFill>
              </a:rPr>
              <a:t>浏览器缓存</a:t>
            </a:r>
            <a:endParaRPr kumimoji="1" lang="zh-CN" altLang="en-US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988" y="452063"/>
            <a:ext cx="7311766" cy="613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420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1996398" y="0"/>
            <a:ext cx="9144000" cy="1086581"/>
          </a:xfrm>
        </p:spPr>
        <p:txBody>
          <a:bodyPr>
            <a:normAutofit/>
          </a:bodyPr>
          <a:lstStyle/>
          <a:p>
            <a:r>
              <a:rPr kumimoji="1" lang="en-US" altLang="zh-CN" sz="3600" b="1" dirty="0" smtClean="0">
                <a:solidFill>
                  <a:schemeClr val="accent2">
                    <a:lumMod val="75000"/>
                  </a:schemeClr>
                </a:solidFill>
              </a:rPr>
              <a:t>Nginx</a:t>
            </a:r>
            <a:r>
              <a:rPr kumimoji="1" lang="zh-CN" altLang="en-US" sz="3600" b="1" dirty="0" smtClean="0">
                <a:solidFill>
                  <a:schemeClr val="accent2">
                    <a:lumMod val="75000"/>
                  </a:schemeClr>
                </a:solidFill>
              </a:rPr>
              <a:t>与浏览器缓存</a:t>
            </a:r>
            <a:endParaRPr kumimoji="1" lang="zh-CN" altLang="en-US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418" y="1719253"/>
            <a:ext cx="6972300" cy="762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418" y="3104506"/>
            <a:ext cx="97536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79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3027451" y="0"/>
            <a:ext cx="9144000" cy="1086581"/>
          </a:xfrm>
        </p:spPr>
        <p:txBody>
          <a:bodyPr>
            <a:normAutofit/>
          </a:bodyPr>
          <a:lstStyle/>
          <a:p>
            <a:r>
              <a:rPr kumimoji="1" lang="en-US" altLang="zh-CN" sz="3600" b="1" dirty="0" smtClean="0">
                <a:solidFill>
                  <a:schemeClr val="accent2">
                    <a:lumMod val="75000"/>
                  </a:schemeClr>
                </a:solidFill>
              </a:rPr>
              <a:t>Nginx</a:t>
            </a:r>
            <a:r>
              <a:rPr kumimoji="1" lang="zh-CN" altLang="en-US" sz="3600" b="1" dirty="0" smtClean="0">
                <a:solidFill>
                  <a:schemeClr val="accent2">
                    <a:lumMod val="75000"/>
                  </a:schemeClr>
                </a:solidFill>
              </a:rPr>
              <a:t>模块</a:t>
            </a:r>
            <a:endParaRPr kumimoji="1" lang="zh-CN" altLang="en-US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309" y="2614701"/>
            <a:ext cx="47117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72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2431550" y="0"/>
            <a:ext cx="9144000" cy="1086581"/>
          </a:xfrm>
        </p:spPr>
        <p:txBody>
          <a:bodyPr>
            <a:normAutofit/>
          </a:bodyPr>
          <a:lstStyle/>
          <a:p>
            <a:r>
              <a:rPr kumimoji="1" lang="en-US" altLang="zh-CN" sz="3600" b="1" dirty="0" smtClean="0">
                <a:solidFill>
                  <a:schemeClr val="accent2">
                    <a:lumMod val="75000"/>
                  </a:schemeClr>
                </a:solidFill>
              </a:rPr>
              <a:t>Nginx</a:t>
            </a:r>
            <a:r>
              <a:rPr kumimoji="1" lang="zh-CN" altLang="en-US" sz="3600" b="1" dirty="0" smtClean="0">
                <a:solidFill>
                  <a:schemeClr val="accent2">
                    <a:lumMod val="75000"/>
                  </a:schemeClr>
                </a:solidFill>
              </a:rPr>
              <a:t>是什么</a:t>
            </a:r>
            <a:endParaRPr kumimoji="1" lang="zh-CN" altLang="en-US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1509"/>
            <a:ext cx="12192000" cy="151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32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2123326" y="0"/>
            <a:ext cx="9144000" cy="1086581"/>
          </a:xfrm>
        </p:spPr>
        <p:txBody>
          <a:bodyPr>
            <a:normAutofit/>
          </a:bodyPr>
          <a:lstStyle/>
          <a:p>
            <a:r>
              <a:rPr kumimoji="1" lang="en-US" altLang="zh-CN" sz="3600" b="1" dirty="0" smtClean="0">
                <a:solidFill>
                  <a:schemeClr val="accent2">
                    <a:lumMod val="75000"/>
                  </a:schemeClr>
                </a:solidFill>
              </a:rPr>
              <a:t>Nginx</a:t>
            </a:r>
            <a:r>
              <a:rPr kumimoji="1" lang="zh-CN" altLang="en-US" sz="3600" b="1" dirty="0" smtClean="0">
                <a:solidFill>
                  <a:schemeClr val="accent2">
                    <a:lumMod val="75000"/>
                  </a:schemeClr>
                </a:solidFill>
              </a:rPr>
              <a:t>模块安装演示</a:t>
            </a:r>
            <a:endParaRPr kumimoji="1" lang="zh-CN" altLang="en-US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84269" y="2044557"/>
            <a:ext cx="4987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www.nginx.com</a:t>
            </a:r>
            <a:r>
              <a:rPr kumimoji="1" lang="en-US" altLang="zh-CN" dirty="0"/>
              <a:t>/resources/wiki/modules/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284269" y="2753474"/>
            <a:ext cx="3708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--with-</a:t>
            </a:r>
            <a:r>
              <a:rPr lang="en-US" altLang="zh-CN" dirty="0" err="1"/>
              <a:t>http_random_index_module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1958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2123326" y="0"/>
            <a:ext cx="9144000" cy="1086581"/>
          </a:xfrm>
        </p:spPr>
        <p:txBody>
          <a:bodyPr>
            <a:normAutofit/>
          </a:bodyPr>
          <a:lstStyle/>
          <a:p>
            <a:r>
              <a:rPr kumimoji="1" lang="en-US" altLang="zh-CN" sz="3600" b="1" dirty="0" smtClean="0">
                <a:solidFill>
                  <a:schemeClr val="accent2">
                    <a:lumMod val="75000"/>
                  </a:schemeClr>
                </a:solidFill>
              </a:rPr>
              <a:t>Nginx</a:t>
            </a:r>
            <a:r>
              <a:rPr kumimoji="1" lang="zh-CN" altLang="en-US" sz="3600" b="1" dirty="0" smtClean="0">
                <a:solidFill>
                  <a:schemeClr val="accent2">
                    <a:lumMod val="75000"/>
                  </a:schemeClr>
                </a:solidFill>
              </a:rPr>
              <a:t>代理服务</a:t>
            </a:r>
            <a:endParaRPr kumimoji="1" lang="zh-CN" altLang="en-US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48674" y="221921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正向代理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448674" y="27637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反向代理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448674" y="3351855"/>
            <a:ext cx="641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正向代理</a:t>
            </a:r>
            <a:r>
              <a:rPr lang="zh-CN" altLang="en-US" dirty="0"/>
              <a:t>代理的对象是客户端，</a:t>
            </a:r>
            <a:r>
              <a:rPr lang="zh-CN" altLang="en-US" b="1" dirty="0"/>
              <a:t>反向代理</a:t>
            </a:r>
            <a:r>
              <a:rPr lang="zh-CN" altLang="en-US" dirty="0"/>
              <a:t>代理的对象是服务端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2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2123326" y="0"/>
            <a:ext cx="9144000" cy="1086581"/>
          </a:xfrm>
        </p:spPr>
        <p:txBody>
          <a:bodyPr>
            <a:normAutofit/>
          </a:bodyPr>
          <a:lstStyle/>
          <a:p>
            <a:r>
              <a:rPr kumimoji="1" lang="en-US" altLang="zh-CN" sz="3600" b="1" dirty="0" smtClean="0">
                <a:solidFill>
                  <a:schemeClr val="accent2">
                    <a:lumMod val="75000"/>
                  </a:schemeClr>
                </a:solidFill>
              </a:rPr>
              <a:t>Nginx </a:t>
            </a:r>
            <a:r>
              <a:rPr kumimoji="1" lang="zh-CN" altLang="en-US" sz="3600" b="1" dirty="0" smtClean="0">
                <a:solidFill>
                  <a:schemeClr val="accent2">
                    <a:lumMod val="75000"/>
                  </a:schemeClr>
                </a:solidFill>
              </a:rPr>
              <a:t>正向代理</a:t>
            </a:r>
            <a:endParaRPr kumimoji="1" lang="zh-CN" altLang="en-US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550" y="1650857"/>
            <a:ext cx="7378700" cy="3987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733034" y="1715784"/>
            <a:ext cx="3127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1:</a:t>
            </a:r>
            <a:r>
              <a:rPr kumimoji="1" lang="zh-CN" altLang="en-US" dirty="0" smtClean="0"/>
              <a:t>访问本来无法访问的服务器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733034" y="2192422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2:</a:t>
            </a:r>
            <a:r>
              <a:rPr kumimoji="1" lang="zh-CN" altLang="en-US" dirty="0" smtClean="0"/>
              <a:t>提速 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733034" y="2669060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3:</a:t>
            </a:r>
            <a:r>
              <a:rPr kumimoji="1" lang="zh-CN" altLang="en-US" dirty="0" smtClean="0"/>
              <a:t>缓存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746841" y="3108991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4:</a:t>
            </a:r>
            <a:r>
              <a:rPr kumimoji="1" lang="zh-CN" altLang="en-US" dirty="0" smtClean="0"/>
              <a:t>授权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8733034" y="3585629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5:</a:t>
            </a:r>
            <a:r>
              <a:rPr kumimoji="1" lang="zh-CN" altLang="en-US" dirty="0" smtClean="0"/>
              <a:t>隐藏真实访问者，肉鸡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0713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2123326" y="0"/>
            <a:ext cx="9144000" cy="1086581"/>
          </a:xfrm>
        </p:spPr>
        <p:txBody>
          <a:bodyPr>
            <a:normAutofit/>
          </a:bodyPr>
          <a:lstStyle/>
          <a:p>
            <a:r>
              <a:rPr kumimoji="1" lang="en-US" altLang="zh-CN" sz="3600" b="1" dirty="0" smtClean="0">
                <a:solidFill>
                  <a:schemeClr val="accent2">
                    <a:lumMod val="75000"/>
                  </a:schemeClr>
                </a:solidFill>
              </a:rPr>
              <a:t>Nginx</a:t>
            </a:r>
            <a:r>
              <a:rPr kumimoji="1" lang="zh-CN" altLang="en-US" sz="3600" b="1" dirty="0" smtClean="0">
                <a:solidFill>
                  <a:schemeClr val="accent2">
                    <a:lumMod val="75000"/>
                  </a:schemeClr>
                </a:solidFill>
              </a:rPr>
              <a:t>反向代理</a:t>
            </a:r>
            <a:endParaRPr kumimoji="1" lang="zh-CN" altLang="en-US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303" y="1649930"/>
            <a:ext cx="5537200" cy="40513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354065" y="118624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负载均衡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9354065" y="155558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动静分离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2972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1480774" y="0"/>
            <a:ext cx="9144000" cy="1086581"/>
          </a:xfrm>
        </p:spPr>
        <p:txBody>
          <a:bodyPr>
            <a:normAutofit/>
          </a:bodyPr>
          <a:lstStyle/>
          <a:p>
            <a:r>
              <a:rPr kumimoji="1" lang="en-US" altLang="zh-CN" sz="3600" b="1" smtClean="0">
                <a:solidFill>
                  <a:schemeClr val="accent2">
                    <a:lumMod val="75000"/>
                  </a:schemeClr>
                </a:solidFill>
              </a:rPr>
              <a:t>SLB(Server Load Balancing)</a:t>
            </a:r>
            <a:endParaRPr kumimoji="1" lang="zh-CN" altLang="en-US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0403"/>
            <a:ext cx="12192000" cy="382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370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2123326" y="0"/>
            <a:ext cx="9144000" cy="1086581"/>
          </a:xfrm>
        </p:spPr>
        <p:txBody>
          <a:bodyPr>
            <a:normAutofit/>
          </a:bodyPr>
          <a:lstStyle/>
          <a:p>
            <a:r>
              <a:rPr kumimoji="1" lang="en-US" altLang="zh-CN" sz="3600" b="1" dirty="0" smtClean="0">
                <a:solidFill>
                  <a:schemeClr val="accent2">
                    <a:lumMod val="75000"/>
                  </a:schemeClr>
                </a:solidFill>
              </a:rPr>
              <a:t>Nginx</a:t>
            </a:r>
            <a:r>
              <a:rPr kumimoji="1" lang="zh-CN" altLang="en-US" sz="3600" b="1" dirty="0" smtClean="0">
                <a:solidFill>
                  <a:schemeClr val="accent2">
                    <a:lumMod val="75000"/>
                  </a:schemeClr>
                </a:solidFill>
              </a:rPr>
              <a:t>负载均衡</a:t>
            </a:r>
            <a:endParaRPr kumimoji="1" lang="zh-CN" altLang="en-US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96" y="1412961"/>
            <a:ext cx="101219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87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1480774" y="0"/>
            <a:ext cx="9144000" cy="1086581"/>
          </a:xfrm>
        </p:spPr>
        <p:txBody>
          <a:bodyPr>
            <a:normAutofit/>
          </a:bodyPr>
          <a:lstStyle/>
          <a:p>
            <a:r>
              <a:rPr kumimoji="1" lang="en-US" altLang="zh-CN" sz="3600" b="1" smtClean="0">
                <a:solidFill>
                  <a:schemeClr val="accent2">
                    <a:lumMod val="75000"/>
                  </a:schemeClr>
                </a:solidFill>
              </a:rPr>
              <a:t>SLB(Server Load Balancing)</a:t>
            </a:r>
            <a:endParaRPr kumimoji="1" lang="zh-CN" altLang="en-US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40" y="1993214"/>
            <a:ext cx="110236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74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1480774" y="0"/>
            <a:ext cx="9144000" cy="1086581"/>
          </a:xfrm>
        </p:spPr>
        <p:txBody>
          <a:bodyPr>
            <a:normAutofit/>
          </a:bodyPr>
          <a:lstStyle/>
          <a:p>
            <a:r>
              <a:rPr kumimoji="1" lang="en-US" altLang="zh-CN" sz="3600" b="1" smtClean="0">
                <a:solidFill>
                  <a:schemeClr val="accent2">
                    <a:lumMod val="75000"/>
                  </a:schemeClr>
                </a:solidFill>
              </a:rPr>
              <a:t>SLB(Server Load Balancing)</a:t>
            </a:r>
            <a:endParaRPr kumimoji="1" lang="zh-CN" altLang="en-US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16" y="1693219"/>
            <a:ext cx="104902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555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2110968" y="0"/>
            <a:ext cx="9144000" cy="1086581"/>
          </a:xfrm>
        </p:spPr>
        <p:txBody>
          <a:bodyPr>
            <a:normAutofit/>
          </a:bodyPr>
          <a:lstStyle/>
          <a:p>
            <a:r>
              <a:rPr kumimoji="1" lang="en-US" altLang="zh-CN" sz="3600" b="1" dirty="0" smtClean="0">
                <a:solidFill>
                  <a:schemeClr val="accent2">
                    <a:lumMod val="75000"/>
                  </a:schemeClr>
                </a:solidFill>
              </a:rPr>
              <a:t>Nginx</a:t>
            </a:r>
            <a:r>
              <a:rPr kumimoji="1" lang="zh-CN" altLang="en-US" sz="3600" b="1" dirty="0" smtClean="0">
                <a:solidFill>
                  <a:schemeClr val="accent2">
                    <a:lumMod val="75000"/>
                  </a:schemeClr>
                </a:solidFill>
              </a:rPr>
              <a:t>负载均衡实现</a:t>
            </a:r>
            <a:endParaRPr kumimoji="1" lang="zh-CN" altLang="en-US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2005"/>
            <a:ext cx="12192000" cy="54660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74" y="1252005"/>
            <a:ext cx="53594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461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1666126" y="0"/>
            <a:ext cx="9144000" cy="1086581"/>
          </a:xfrm>
        </p:spPr>
        <p:txBody>
          <a:bodyPr>
            <a:normAutofit/>
          </a:bodyPr>
          <a:lstStyle/>
          <a:p>
            <a:r>
              <a:rPr kumimoji="1" lang="en-US" altLang="zh-CN" sz="3600" b="1" dirty="0" smtClean="0">
                <a:solidFill>
                  <a:schemeClr val="accent2">
                    <a:lumMod val="75000"/>
                  </a:schemeClr>
                </a:solidFill>
              </a:rPr>
              <a:t>Nginx</a:t>
            </a:r>
            <a:r>
              <a:rPr kumimoji="1" lang="zh-CN" altLang="en-US" sz="3600" b="1" dirty="0" smtClean="0">
                <a:solidFill>
                  <a:schemeClr val="accent2">
                    <a:lumMod val="75000"/>
                  </a:schemeClr>
                </a:solidFill>
              </a:rPr>
              <a:t>负载均衡调度算法</a:t>
            </a:r>
            <a:endParaRPr kumimoji="1" lang="zh-CN" altLang="en-US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74" y="1252005"/>
            <a:ext cx="5359400" cy="901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661" y="2578100"/>
            <a:ext cx="78867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752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2431550" y="0"/>
            <a:ext cx="9144000" cy="1086581"/>
          </a:xfrm>
        </p:spPr>
        <p:txBody>
          <a:bodyPr>
            <a:normAutofit/>
          </a:bodyPr>
          <a:lstStyle/>
          <a:p>
            <a:r>
              <a:rPr kumimoji="1" lang="en-US" altLang="zh-CN" sz="3600" b="1" dirty="0" smtClean="0">
                <a:solidFill>
                  <a:schemeClr val="accent2">
                    <a:lumMod val="75000"/>
                  </a:schemeClr>
                </a:solidFill>
              </a:rPr>
              <a:t>Nginx</a:t>
            </a:r>
            <a:r>
              <a:rPr kumimoji="1" lang="zh-CN" altLang="en-US" sz="3600" b="1" dirty="0" smtClean="0">
                <a:solidFill>
                  <a:schemeClr val="accent2">
                    <a:lumMod val="75000"/>
                  </a:schemeClr>
                </a:solidFill>
              </a:rPr>
              <a:t>中间件架构 </a:t>
            </a:r>
            <a:endParaRPr kumimoji="1" lang="zh-CN" altLang="en-US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384015"/>
            <a:ext cx="120904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497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2098612" y="0"/>
            <a:ext cx="9144000" cy="1086581"/>
          </a:xfrm>
        </p:spPr>
        <p:txBody>
          <a:bodyPr>
            <a:normAutofit/>
          </a:bodyPr>
          <a:lstStyle/>
          <a:p>
            <a:r>
              <a:rPr kumimoji="1" lang="en-US" altLang="zh-CN" sz="3600" b="1" dirty="0" smtClean="0">
                <a:solidFill>
                  <a:schemeClr val="accent2">
                    <a:lumMod val="75000"/>
                  </a:schemeClr>
                </a:solidFill>
              </a:rPr>
              <a:t>Nginx </a:t>
            </a:r>
            <a:r>
              <a:rPr kumimoji="1" lang="zh-CN" altLang="en-US" sz="3600" b="1" dirty="0" smtClean="0">
                <a:solidFill>
                  <a:schemeClr val="accent2">
                    <a:lumMod val="75000"/>
                  </a:schemeClr>
                </a:solidFill>
              </a:rPr>
              <a:t>动静分离</a:t>
            </a:r>
            <a:endParaRPr kumimoji="1" lang="zh-CN" altLang="en-US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74" y="1252005"/>
            <a:ext cx="53594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041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2098612" y="0"/>
            <a:ext cx="9144000" cy="1086581"/>
          </a:xfrm>
        </p:spPr>
        <p:txBody>
          <a:bodyPr>
            <a:normAutofit/>
          </a:bodyPr>
          <a:lstStyle/>
          <a:p>
            <a:r>
              <a:rPr kumimoji="1" lang="en-US" altLang="zh-CN" sz="3600" b="1" dirty="0" smtClean="0">
                <a:solidFill>
                  <a:schemeClr val="accent2">
                    <a:lumMod val="75000"/>
                  </a:schemeClr>
                </a:solidFill>
              </a:rPr>
              <a:t>Nginx </a:t>
            </a:r>
            <a:r>
              <a:rPr kumimoji="1" lang="zh-CN" altLang="en-US" sz="3600" b="1" dirty="0" smtClean="0">
                <a:solidFill>
                  <a:schemeClr val="accent2">
                    <a:lumMod val="75000"/>
                  </a:schemeClr>
                </a:solidFill>
              </a:rPr>
              <a:t>重写</a:t>
            </a:r>
            <a:endParaRPr kumimoji="1" lang="zh-CN" altLang="en-US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74" y="1252005"/>
            <a:ext cx="5359400" cy="901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161" y="1252005"/>
            <a:ext cx="7424180" cy="51242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1966" y="4747569"/>
            <a:ext cx="8509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460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2098612" y="0"/>
            <a:ext cx="9144000" cy="1086581"/>
          </a:xfrm>
        </p:spPr>
        <p:txBody>
          <a:bodyPr>
            <a:normAutofit/>
          </a:bodyPr>
          <a:lstStyle/>
          <a:p>
            <a:r>
              <a:rPr kumimoji="1" lang="en-US" altLang="zh-CN" sz="3600" b="1" dirty="0" smtClean="0">
                <a:solidFill>
                  <a:schemeClr val="accent2">
                    <a:lumMod val="75000"/>
                  </a:schemeClr>
                </a:solidFill>
              </a:rPr>
              <a:t>Nginx </a:t>
            </a:r>
            <a:r>
              <a:rPr kumimoji="1" lang="zh-CN" altLang="en-US" sz="3600" b="1" dirty="0" smtClean="0">
                <a:solidFill>
                  <a:schemeClr val="accent2">
                    <a:lumMod val="75000"/>
                  </a:schemeClr>
                </a:solidFill>
              </a:rPr>
              <a:t>重写</a:t>
            </a:r>
            <a:endParaRPr kumimoji="1" lang="zh-CN" altLang="en-US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74" y="1252005"/>
            <a:ext cx="5359400" cy="901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966" y="4747569"/>
            <a:ext cx="850900" cy="723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026" y="2319129"/>
            <a:ext cx="9588500" cy="2324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9226" y="4719429"/>
            <a:ext cx="94361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90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2098612" y="0"/>
            <a:ext cx="9144000" cy="1086581"/>
          </a:xfrm>
        </p:spPr>
        <p:txBody>
          <a:bodyPr>
            <a:normAutofit/>
          </a:bodyPr>
          <a:lstStyle/>
          <a:p>
            <a:r>
              <a:rPr kumimoji="1" lang="en-US" altLang="zh-CN" sz="3600" b="1" dirty="0" smtClean="0">
                <a:solidFill>
                  <a:schemeClr val="accent2">
                    <a:lumMod val="75000"/>
                  </a:schemeClr>
                </a:solidFill>
              </a:rPr>
              <a:t>Nginx </a:t>
            </a:r>
            <a:r>
              <a:rPr kumimoji="1" lang="zh-CN" altLang="en-US" sz="3600" b="1" dirty="0" smtClean="0">
                <a:solidFill>
                  <a:schemeClr val="accent2">
                    <a:lumMod val="75000"/>
                  </a:schemeClr>
                </a:solidFill>
              </a:rPr>
              <a:t>重写</a:t>
            </a:r>
            <a:endParaRPr kumimoji="1" lang="zh-CN" altLang="en-US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74" y="1252005"/>
            <a:ext cx="5359400" cy="901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966" y="4747569"/>
            <a:ext cx="850900" cy="7239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930" y="2855179"/>
            <a:ext cx="10561275" cy="159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325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2098612" y="0"/>
            <a:ext cx="9144000" cy="1086581"/>
          </a:xfrm>
        </p:spPr>
        <p:txBody>
          <a:bodyPr>
            <a:normAutofit/>
          </a:bodyPr>
          <a:lstStyle/>
          <a:p>
            <a:r>
              <a:rPr kumimoji="1" lang="en-US" altLang="zh-CN" sz="3600" b="1" dirty="0" smtClean="0">
                <a:solidFill>
                  <a:schemeClr val="accent2">
                    <a:lumMod val="75000"/>
                  </a:schemeClr>
                </a:solidFill>
              </a:rPr>
              <a:t>Location</a:t>
            </a:r>
            <a:r>
              <a:rPr kumimoji="1" lang="zh-CN" altLang="en-US" sz="3600" b="1" dirty="0" smtClean="0">
                <a:solidFill>
                  <a:schemeClr val="accent2">
                    <a:lumMod val="75000"/>
                  </a:schemeClr>
                </a:solidFill>
              </a:rPr>
              <a:t>匹配</a:t>
            </a:r>
            <a:endParaRPr kumimoji="1" lang="zh-CN" altLang="en-US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74" y="1252005"/>
            <a:ext cx="5359400" cy="901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966" y="4747569"/>
            <a:ext cx="850900" cy="723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674" y="3056238"/>
            <a:ext cx="5257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348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2098612" y="0"/>
            <a:ext cx="9144000" cy="1086581"/>
          </a:xfrm>
        </p:spPr>
        <p:txBody>
          <a:bodyPr>
            <a:normAutofit/>
          </a:bodyPr>
          <a:lstStyle/>
          <a:p>
            <a:r>
              <a:rPr kumimoji="1" lang="zh-CN" altLang="en-US" sz="3600" b="1" dirty="0" smtClean="0">
                <a:solidFill>
                  <a:schemeClr val="accent2">
                    <a:lumMod val="75000"/>
                  </a:schemeClr>
                </a:solidFill>
              </a:rPr>
              <a:t>配置优化</a:t>
            </a:r>
            <a:r>
              <a:rPr kumimoji="1" lang="en-US" altLang="zh-CN" sz="3600" b="1" dirty="0" smtClean="0">
                <a:solidFill>
                  <a:schemeClr val="accent2">
                    <a:lumMod val="75000"/>
                  </a:schemeClr>
                </a:solidFill>
              </a:rPr>
              <a:t> CPU</a:t>
            </a:r>
            <a:r>
              <a:rPr kumimoji="1" lang="zh-CN" altLang="en-US" sz="3600" b="1" dirty="0" smtClean="0">
                <a:solidFill>
                  <a:schemeClr val="accent2">
                    <a:lumMod val="75000"/>
                  </a:schemeClr>
                </a:solidFill>
              </a:rPr>
              <a:t>亲和</a:t>
            </a:r>
            <a:endParaRPr kumimoji="1" lang="zh-CN" altLang="en-US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74" y="1252005"/>
            <a:ext cx="5359400" cy="901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966" y="4747569"/>
            <a:ext cx="850900" cy="723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224" y="2723463"/>
            <a:ext cx="81407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432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2098612" y="0"/>
            <a:ext cx="9144000" cy="1086581"/>
          </a:xfrm>
        </p:spPr>
        <p:txBody>
          <a:bodyPr>
            <a:normAutofit/>
          </a:bodyPr>
          <a:lstStyle/>
          <a:p>
            <a:r>
              <a:rPr kumimoji="1" lang="zh-CN" altLang="en-US" sz="3600" b="1" dirty="0" smtClean="0">
                <a:solidFill>
                  <a:schemeClr val="accent2">
                    <a:lumMod val="75000"/>
                  </a:schemeClr>
                </a:solidFill>
              </a:rPr>
              <a:t>配置优化</a:t>
            </a:r>
            <a:r>
              <a:rPr kumimoji="1" lang="en-US" altLang="zh-CN" sz="3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kumimoji="1" lang="zh-CN" altLang="en-US" sz="3600" b="1" dirty="0" smtClean="0">
                <a:solidFill>
                  <a:schemeClr val="accent2">
                    <a:lumMod val="75000"/>
                  </a:schemeClr>
                </a:solidFill>
              </a:rPr>
              <a:t>文件句柄</a:t>
            </a:r>
            <a:endParaRPr kumimoji="1" lang="zh-CN" altLang="en-US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74" y="1252005"/>
            <a:ext cx="5359400" cy="901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966" y="4747569"/>
            <a:ext cx="850900" cy="7239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7866" y="2153705"/>
            <a:ext cx="61341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1214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2098612" y="0"/>
            <a:ext cx="9144000" cy="1086581"/>
          </a:xfrm>
        </p:spPr>
        <p:txBody>
          <a:bodyPr>
            <a:normAutofit/>
          </a:bodyPr>
          <a:lstStyle/>
          <a:p>
            <a:r>
              <a:rPr kumimoji="1" lang="en-US" altLang="zh-CN" sz="3600" b="1" dirty="0" smtClean="0">
                <a:solidFill>
                  <a:schemeClr val="accent2">
                    <a:lumMod val="75000"/>
                  </a:schemeClr>
                </a:solidFill>
              </a:rPr>
              <a:t>Nginx </a:t>
            </a:r>
            <a:r>
              <a:rPr kumimoji="1" lang="zh-CN" altLang="en-US" sz="3600" b="1" dirty="0" smtClean="0">
                <a:solidFill>
                  <a:schemeClr val="accent2">
                    <a:lumMod val="75000"/>
                  </a:schemeClr>
                </a:solidFill>
              </a:rPr>
              <a:t>缓存服务 </a:t>
            </a:r>
            <a:endParaRPr kumimoji="1" lang="zh-CN" altLang="en-US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74" y="1252005"/>
            <a:ext cx="5359400" cy="9017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042" y="2866596"/>
            <a:ext cx="57785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7994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2098612" y="0"/>
            <a:ext cx="9144000" cy="1086581"/>
          </a:xfrm>
        </p:spPr>
        <p:txBody>
          <a:bodyPr>
            <a:normAutofit/>
          </a:bodyPr>
          <a:lstStyle/>
          <a:p>
            <a:r>
              <a:rPr kumimoji="1" lang="en-US" altLang="zh-CN" sz="3600" b="1" dirty="0" smtClean="0">
                <a:solidFill>
                  <a:schemeClr val="accent2">
                    <a:lumMod val="75000"/>
                  </a:schemeClr>
                </a:solidFill>
              </a:rPr>
              <a:t>Nginx </a:t>
            </a:r>
            <a:r>
              <a:rPr kumimoji="1" lang="zh-CN" altLang="en-US" sz="3600" b="1" dirty="0" smtClean="0">
                <a:solidFill>
                  <a:schemeClr val="accent2">
                    <a:lumMod val="75000"/>
                  </a:schemeClr>
                </a:solidFill>
              </a:rPr>
              <a:t>缓存服务 </a:t>
            </a:r>
            <a:endParaRPr kumimoji="1" lang="zh-CN" altLang="en-US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74" y="1252005"/>
            <a:ext cx="53594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000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2098612" y="0"/>
            <a:ext cx="9144000" cy="1086581"/>
          </a:xfrm>
        </p:spPr>
        <p:txBody>
          <a:bodyPr>
            <a:normAutofit/>
          </a:bodyPr>
          <a:lstStyle/>
          <a:p>
            <a:r>
              <a:rPr kumimoji="1" lang="zh-CN" altLang="en-US" sz="3600" b="1" dirty="0" smtClean="0">
                <a:solidFill>
                  <a:schemeClr val="accent2">
                    <a:lumMod val="75000"/>
                  </a:schemeClr>
                </a:solidFill>
              </a:rPr>
              <a:t>客户端缓存</a:t>
            </a:r>
            <a:endParaRPr kumimoji="1" lang="zh-CN" altLang="en-US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74" y="1252005"/>
            <a:ext cx="5359400" cy="9017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1983" y="3157837"/>
            <a:ext cx="4221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https://github.com/fangyuxi/HYDBCache</a:t>
            </a:r>
          </a:p>
        </p:txBody>
      </p:sp>
    </p:spTree>
    <p:extLst>
      <p:ext uri="{BB962C8B-B14F-4D97-AF65-F5344CB8AC3E}">
        <p14:creationId xmlns:p14="http://schemas.microsoft.com/office/powerpoint/2010/main" val="1903707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2431550" y="0"/>
            <a:ext cx="9144000" cy="1086581"/>
          </a:xfrm>
        </p:spPr>
        <p:txBody>
          <a:bodyPr>
            <a:normAutofit/>
          </a:bodyPr>
          <a:lstStyle/>
          <a:p>
            <a:r>
              <a:rPr kumimoji="1" lang="zh-CN" altLang="en-US" sz="3600" b="1" dirty="0" smtClean="0">
                <a:solidFill>
                  <a:schemeClr val="accent2">
                    <a:lumMod val="75000"/>
                  </a:schemeClr>
                </a:solidFill>
              </a:rPr>
              <a:t>常见</a:t>
            </a:r>
            <a:r>
              <a:rPr kumimoji="1" lang="en-US" altLang="zh-CN" sz="3600" b="1" dirty="0" smtClean="0">
                <a:solidFill>
                  <a:schemeClr val="accent2">
                    <a:lumMod val="75000"/>
                  </a:schemeClr>
                </a:solidFill>
              </a:rPr>
              <a:t>Web</a:t>
            </a:r>
            <a:r>
              <a:rPr kumimoji="1" lang="zh-CN" altLang="en-US" sz="3600" b="1" dirty="0" smtClean="0">
                <a:solidFill>
                  <a:schemeClr val="accent2">
                    <a:lumMod val="75000"/>
                  </a:schemeClr>
                </a:solidFill>
              </a:rPr>
              <a:t>服务器</a:t>
            </a:r>
            <a:endParaRPr kumimoji="1" lang="zh-CN" altLang="en-US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9701"/>
            <a:ext cx="12192000" cy="459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351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2098612" y="0"/>
            <a:ext cx="9144000" cy="1086581"/>
          </a:xfrm>
        </p:spPr>
        <p:txBody>
          <a:bodyPr>
            <a:normAutofit/>
          </a:bodyPr>
          <a:lstStyle/>
          <a:p>
            <a:r>
              <a:rPr kumimoji="1" lang="en-US" altLang="zh-CN" sz="3600" b="1" dirty="0" smtClean="0">
                <a:solidFill>
                  <a:schemeClr val="accent2">
                    <a:lumMod val="75000"/>
                  </a:schemeClr>
                </a:solidFill>
              </a:rPr>
              <a:t>Nginx </a:t>
            </a:r>
            <a:r>
              <a:rPr kumimoji="1" lang="en-US" altLang="zh-CN" sz="3600" b="1" dirty="0" smtClean="0">
                <a:solidFill>
                  <a:schemeClr val="accent2">
                    <a:lumMod val="75000"/>
                  </a:schemeClr>
                </a:solidFill>
              </a:rPr>
              <a:t>HTTPS</a:t>
            </a:r>
            <a:endParaRPr kumimoji="1" lang="zh-CN" altLang="en-US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74" y="1252005"/>
            <a:ext cx="53594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0568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2098612" y="0"/>
            <a:ext cx="9144000" cy="1086581"/>
          </a:xfrm>
        </p:spPr>
        <p:txBody>
          <a:bodyPr>
            <a:normAutofit/>
          </a:bodyPr>
          <a:lstStyle/>
          <a:p>
            <a:r>
              <a:rPr kumimoji="1" lang="en-US" altLang="zh-CN" sz="3600" b="1" dirty="0" smtClean="0">
                <a:solidFill>
                  <a:schemeClr val="accent2">
                    <a:lumMod val="75000"/>
                  </a:schemeClr>
                </a:solidFill>
              </a:rPr>
              <a:t>Nginx </a:t>
            </a:r>
            <a:r>
              <a:rPr kumimoji="1" lang="en-US" altLang="zh-CN" sz="3600" b="1" dirty="0" smtClean="0">
                <a:solidFill>
                  <a:schemeClr val="accent2">
                    <a:lumMod val="75000"/>
                  </a:schemeClr>
                </a:solidFill>
              </a:rPr>
              <a:t>+ </a:t>
            </a:r>
            <a:r>
              <a:rPr kumimoji="1" lang="en-US" altLang="zh-CN" sz="3600" b="1" dirty="0" err="1" smtClean="0">
                <a:solidFill>
                  <a:schemeClr val="accent2">
                    <a:lumMod val="75000"/>
                  </a:schemeClr>
                </a:solidFill>
              </a:rPr>
              <a:t>Lua</a:t>
            </a:r>
            <a:endParaRPr kumimoji="1" lang="zh-CN" altLang="en-US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74" y="1252005"/>
            <a:ext cx="53594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12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1938391" y="0"/>
            <a:ext cx="9144000" cy="1086581"/>
          </a:xfrm>
        </p:spPr>
        <p:txBody>
          <a:bodyPr>
            <a:normAutofit/>
          </a:bodyPr>
          <a:lstStyle/>
          <a:p>
            <a:r>
              <a:rPr kumimoji="1" lang="en-US" altLang="zh-CN" sz="3600" b="1" dirty="0" smtClean="0">
                <a:solidFill>
                  <a:schemeClr val="accent2">
                    <a:lumMod val="75000"/>
                  </a:schemeClr>
                </a:solidFill>
              </a:rPr>
              <a:t>Nginx</a:t>
            </a:r>
            <a:r>
              <a:rPr kumimoji="1" lang="zh-CN" altLang="en-US" sz="3600" b="1" dirty="0" smtClean="0">
                <a:solidFill>
                  <a:schemeClr val="accent2">
                    <a:lumMod val="75000"/>
                  </a:schemeClr>
                </a:solidFill>
              </a:rPr>
              <a:t>和</a:t>
            </a:r>
            <a:r>
              <a:rPr kumimoji="1" lang="en-US" altLang="zh-CN" sz="3600" b="1" dirty="0" smtClean="0">
                <a:solidFill>
                  <a:schemeClr val="accent2">
                    <a:lumMod val="75000"/>
                  </a:schemeClr>
                </a:solidFill>
              </a:rPr>
              <a:t>HTTPD(Apache2)</a:t>
            </a:r>
            <a:endParaRPr kumimoji="1" lang="zh-CN" altLang="en-US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481" y="1086581"/>
            <a:ext cx="9855200" cy="5130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481" y="5760181"/>
            <a:ext cx="41275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60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2010309" y="0"/>
            <a:ext cx="9144000" cy="1086581"/>
          </a:xfrm>
        </p:spPr>
        <p:txBody>
          <a:bodyPr>
            <a:normAutofit/>
          </a:bodyPr>
          <a:lstStyle/>
          <a:p>
            <a:r>
              <a:rPr kumimoji="1" lang="en-US" altLang="zh-CN" sz="3600" b="1" dirty="0" smtClean="0">
                <a:solidFill>
                  <a:schemeClr val="accent2">
                    <a:lumMod val="75000"/>
                  </a:schemeClr>
                </a:solidFill>
              </a:rPr>
              <a:t>Nginx</a:t>
            </a:r>
            <a:r>
              <a:rPr kumimoji="1" lang="zh-CN" altLang="en-US" sz="3600" b="1" dirty="0" smtClean="0">
                <a:solidFill>
                  <a:schemeClr val="accent2">
                    <a:lumMod val="75000"/>
                  </a:schemeClr>
                </a:solidFill>
              </a:rPr>
              <a:t>安装，目录结构</a:t>
            </a:r>
            <a:endParaRPr kumimoji="1" lang="zh-CN" altLang="en-US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18460" y="2840089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yum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486400" y="3279667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brew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486400" y="37192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源码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809131" y="428779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启动，运行，关闭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3826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1486327" y="0"/>
            <a:ext cx="9144000" cy="1086581"/>
          </a:xfrm>
        </p:spPr>
        <p:txBody>
          <a:bodyPr>
            <a:normAutofit/>
          </a:bodyPr>
          <a:lstStyle/>
          <a:p>
            <a:r>
              <a:rPr kumimoji="1" lang="zh-CN" altLang="en-US" sz="3600" b="1" dirty="0" smtClean="0">
                <a:solidFill>
                  <a:schemeClr val="accent2">
                    <a:lumMod val="75000"/>
                  </a:schemeClr>
                </a:solidFill>
              </a:rPr>
              <a:t>默认</a:t>
            </a:r>
            <a:r>
              <a:rPr kumimoji="1" lang="zh-CN" altLang="en-US" sz="3600" b="1" smtClean="0">
                <a:solidFill>
                  <a:schemeClr val="accent2">
                    <a:lumMod val="75000"/>
                  </a:schemeClr>
                </a:solidFill>
              </a:rPr>
              <a:t>配置语法以及站点启动</a:t>
            </a:r>
            <a:endParaRPr kumimoji="1" lang="zh-CN" altLang="en-US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78867" y="321581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演示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8294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3150740" y="0"/>
            <a:ext cx="9144000" cy="1086581"/>
          </a:xfrm>
        </p:spPr>
        <p:txBody>
          <a:bodyPr>
            <a:normAutofit/>
          </a:bodyPr>
          <a:lstStyle/>
          <a:p>
            <a:r>
              <a:rPr kumimoji="1" lang="en-US" altLang="zh-CN" sz="3600" b="1" dirty="0" smtClean="0">
                <a:solidFill>
                  <a:schemeClr val="accent2">
                    <a:lumMod val="75000"/>
                  </a:schemeClr>
                </a:solidFill>
              </a:rPr>
              <a:t>Nginx</a:t>
            </a:r>
            <a:r>
              <a:rPr kumimoji="1" lang="zh-CN" altLang="en-US" sz="3600" b="1" dirty="0" smtClean="0">
                <a:solidFill>
                  <a:schemeClr val="accent2">
                    <a:lumMod val="75000"/>
                  </a:schemeClr>
                </a:solidFill>
              </a:rPr>
              <a:t>日志 </a:t>
            </a:r>
            <a:endParaRPr kumimoji="1" lang="zh-CN" altLang="en-US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0562" y="1684961"/>
            <a:ext cx="31037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error_log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logs/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</a:rPr>
              <a:t>error.log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 error;</a:t>
            </a:r>
          </a:p>
          <a:p>
            <a:r>
              <a:rPr lang="en-US" altLang="zh-CN" dirty="0" err="1"/>
              <a:t>error_log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logs/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</a:rPr>
              <a:t>error.log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 info;</a:t>
            </a:r>
          </a:p>
          <a:p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01384" y="2845942"/>
            <a:ext cx="659507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log_format</a:t>
            </a:r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chemeClr val="accent2">
                    <a:lumMod val="75000"/>
                  </a:schemeClr>
                </a:solidFill>
              </a:rPr>
              <a:t>main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'$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</a:rPr>
              <a:t>remote_addr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 - $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</a:rPr>
              <a:t>remote_user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 [$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</a:rPr>
              <a:t>time_local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] "$request" '</a:t>
            </a: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'$status $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</a:rPr>
              <a:t>body_bytes_sent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 "$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</a:rPr>
              <a:t>http_referer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" '</a:t>
            </a: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'"$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</a:rPr>
              <a:t>http_user_agent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" "$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</a:rPr>
              <a:t>http_x_forwarded_for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" "$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</a:rPr>
              <a:t>http_user_agent</a:t>
            </a:r>
            <a:r>
              <a:rPr lang="en-US" altLang="zh-CN" dirty="0" smtClean="0">
                <a:solidFill>
                  <a:schemeClr val="accent2">
                    <a:lumMod val="75000"/>
                  </a:schemeClr>
                </a:solidFill>
              </a:rPr>
              <a:t>"';</a:t>
            </a:r>
          </a:p>
          <a:p>
            <a:endParaRPr lang="en-US" altLang="zh-CN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dirty="0" smtClean="0"/>
              <a:t>Http</a:t>
            </a:r>
            <a:r>
              <a:rPr lang="zh-CN" altLang="en-US" dirty="0" smtClean="0"/>
              <a:t>变量</a:t>
            </a:r>
            <a:r>
              <a:rPr lang="en-US" altLang="zh-CN" dirty="0" smtClean="0"/>
              <a:t> Nginx</a:t>
            </a:r>
            <a:r>
              <a:rPr lang="zh-CN" altLang="en-US" dirty="0" smtClean="0"/>
              <a:t>变量</a:t>
            </a:r>
            <a:r>
              <a:rPr lang="en-US" altLang="zh-CN" dirty="0" smtClean="0"/>
              <a:t> </a:t>
            </a:r>
            <a:r>
              <a:rPr lang="zh-CN" altLang="en-US" dirty="0" smtClean="0"/>
              <a:t>自定义变量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err="1" smtClean="0"/>
              <a:t>access_log</a:t>
            </a:r>
            <a:r>
              <a:rPr lang="en-US" altLang="zh-CN" dirty="0" smtClean="0"/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logs/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</a:rPr>
              <a:t>access.log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 main;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5394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1547974" y="0"/>
            <a:ext cx="9144000" cy="1086581"/>
          </a:xfrm>
        </p:spPr>
        <p:txBody>
          <a:bodyPr>
            <a:normAutofit/>
          </a:bodyPr>
          <a:lstStyle/>
          <a:p>
            <a:r>
              <a:rPr kumimoji="1" lang="en-US" altLang="zh-CN" sz="3600" b="1" dirty="0" smtClean="0">
                <a:solidFill>
                  <a:schemeClr val="accent2">
                    <a:lumMod val="75000"/>
                  </a:schemeClr>
                </a:solidFill>
              </a:rPr>
              <a:t>Nginx</a:t>
            </a:r>
            <a:r>
              <a:rPr kumimoji="1" lang="zh-CN" altLang="en-US" sz="3600" b="1" dirty="0" smtClean="0">
                <a:solidFill>
                  <a:schemeClr val="accent2">
                    <a:lumMod val="75000"/>
                  </a:schemeClr>
                </a:solidFill>
              </a:rPr>
              <a:t>作为静态资源服务器</a:t>
            </a:r>
            <a:endParaRPr kumimoji="1" lang="zh-CN" altLang="en-US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016"/>
            <a:ext cx="12192000" cy="411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223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3682</TotalTime>
  <Words>269</Words>
  <Application>Microsoft Macintosh PowerPoint</Application>
  <PresentationFormat>宽屏</PresentationFormat>
  <Paragraphs>70</Paragraphs>
  <Slides>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5" baseType="lpstr">
      <vt:lpstr>DengXian</vt:lpstr>
      <vt:lpstr>DengXian Light</vt:lpstr>
      <vt:lpstr>Arial</vt:lpstr>
      <vt:lpstr>Office 主题</vt:lpstr>
      <vt:lpstr>Nginx</vt:lpstr>
      <vt:lpstr>Nginx是什么</vt:lpstr>
      <vt:lpstr>Nginx中间件架构 </vt:lpstr>
      <vt:lpstr>常见Web服务器</vt:lpstr>
      <vt:lpstr>Nginx和HTTPD(Apache2)</vt:lpstr>
      <vt:lpstr>Nginx安装，目录结构</vt:lpstr>
      <vt:lpstr>默认配置语法以及站点启动</vt:lpstr>
      <vt:lpstr>Nginx日志 </vt:lpstr>
      <vt:lpstr>Nginx作为静态资源服务器</vt:lpstr>
      <vt:lpstr>Nginx作为CDN节点</vt:lpstr>
      <vt:lpstr>Nginx静态资源配置语法</vt:lpstr>
      <vt:lpstr>Nginx静态资源配置语法</vt:lpstr>
      <vt:lpstr>Nginx静态资源配置语法</vt:lpstr>
      <vt:lpstr>Nginx静态资源配置语法</vt:lpstr>
      <vt:lpstr>Nginx静态资源配置语法</vt:lpstr>
      <vt:lpstr>浏览器缓存</vt:lpstr>
      <vt:lpstr>浏览器缓存</vt:lpstr>
      <vt:lpstr>Nginx与浏览器缓存</vt:lpstr>
      <vt:lpstr>Nginx模块</vt:lpstr>
      <vt:lpstr>Nginx模块安装演示</vt:lpstr>
      <vt:lpstr>Nginx代理服务</vt:lpstr>
      <vt:lpstr>Nginx 正向代理</vt:lpstr>
      <vt:lpstr>Nginx反向代理</vt:lpstr>
      <vt:lpstr>SLB(Server Load Balancing)</vt:lpstr>
      <vt:lpstr>Nginx负载均衡</vt:lpstr>
      <vt:lpstr>SLB(Server Load Balancing)</vt:lpstr>
      <vt:lpstr>SLB(Server Load Balancing)</vt:lpstr>
      <vt:lpstr>Nginx负载均衡实现</vt:lpstr>
      <vt:lpstr>Nginx负载均衡调度算法</vt:lpstr>
      <vt:lpstr>Nginx 动静分离</vt:lpstr>
      <vt:lpstr>Nginx 重写</vt:lpstr>
      <vt:lpstr>Nginx 重写</vt:lpstr>
      <vt:lpstr>Nginx 重写</vt:lpstr>
      <vt:lpstr>Location匹配</vt:lpstr>
      <vt:lpstr>配置优化 CPU亲和</vt:lpstr>
      <vt:lpstr>配置优化 文件句柄</vt:lpstr>
      <vt:lpstr>Nginx 缓存服务 </vt:lpstr>
      <vt:lpstr>Nginx 缓存服务 </vt:lpstr>
      <vt:lpstr>客户端缓存</vt:lpstr>
      <vt:lpstr>Nginx HTTPS</vt:lpstr>
      <vt:lpstr>Nginx + Lua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Nginx</dc:title>
  <dc:creator>Microsoft Office 用户</dc:creator>
  <cp:lastModifiedBy>Microsoft Office 用户</cp:lastModifiedBy>
  <cp:revision>132</cp:revision>
  <dcterms:created xsi:type="dcterms:W3CDTF">2017-09-26T03:55:27Z</dcterms:created>
  <dcterms:modified xsi:type="dcterms:W3CDTF">2017-10-11T06:14:54Z</dcterms:modified>
</cp:coreProperties>
</file>